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84" r:id="rId4"/>
    <p:sldId id="295" r:id="rId5"/>
    <p:sldId id="258" r:id="rId6"/>
    <p:sldId id="291" r:id="rId7"/>
    <p:sldId id="288" r:id="rId8"/>
    <p:sldId id="285" r:id="rId9"/>
    <p:sldId id="286" r:id="rId10"/>
    <p:sldId id="287" r:id="rId11"/>
    <p:sldId id="281" r:id="rId12"/>
    <p:sldId id="289" r:id="rId13"/>
    <p:sldId id="269" r:id="rId14"/>
    <p:sldId id="270" r:id="rId15"/>
    <p:sldId id="275" r:id="rId16"/>
    <p:sldId id="262" r:id="rId17"/>
    <p:sldId id="292" r:id="rId18"/>
    <p:sldId id="271" r:id="rId19"/>
    <p:sldId id="293" r:id="rId20"/>
    <p:sldId id="294" r:id="rId21"/>
    <p:sldId id="296" r:id="rId22"/>
    <p:sldId id="278" r:id="rId23"/>
    <p:sldId id="29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риса К Лариса" initials="ЛКЛ" lastIdx="0" clrIdx="0">
    <p:extLst>
      <p:ext uri="{19B8F6BF-5375-455C-9EA6-DF929625EA0E}">
        <p15:presenceInfo xmlns:p15="http://schemas.microsoft.com/office/powerpoint/2012/main" xmlns="" userId="3de6a72d765c55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9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4814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9256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2945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890703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00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7426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4811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4115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54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9322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4799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1901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101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7437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487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710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3895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4818E3B-AD18-40D6-8945-98A9D7AF9D7A}" type="datetimeFigureOut">
              <a:rPr lang="ru-RU" smtClean="0"/>
              <a:pPr/>
              <a:t>09.11.2021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E8682AB-9D2C-410B-9055-1B9E2958D0D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72314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7.png"/><Relationship Id="rId18" Type="http://schemas.openxmlformats.org/officeDocument/2006/relationships/image" Target="../media/image22.jpeg"/><Relationship Id="rId26" Type="http://schemas.openxmlformats.org/officeDocument/2006/relationships/image" Target="../media/image29.jpeg"/><Relationship Id="rId3" Type="http://schemas.openxmlformats.org/officeDocument/2006/relationships/image" Target="../media/image8.png"/><Relationship Id="rId21" Type="http://schemas.openxmlformats.org/officeDocument/2006/relationships/image" Target="../media/image24.jpeg"/><Relationship Id="rId7" Type="http://schemas.openxmlformats.org/officeDocument/2006/relationships/image" Target="../media/image12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5" Type="http://schemas.openxmlformats.org/officeDocument/2006/relationships/image" Target="../media/image28.jpeg"/><Relationship Id="rId2" Type="http://schemas.openxmlformats.org/officeDocument/2006/relationships/image" Target="../media/image7.jpeg"/><Relationship Id="rId16" Type="http://schemas.openxmlformats.org/officeDocument/2006/relationships/image" Target="../media/image20.jpeg"/><Relationship Id="rId20" Type="http://schemas.microsoft.com/office/2007/relationships/hdphoto" Target="../media/hdphoto2.wdp"/><Relationship Id="rId29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5" Type="http://schemas.openxmlformats.org/officeDocument/2006/relationships/image" Target="../media/image10.png"/><Relationship Id="rId15" Type="http://schemas.openxmlformats.org/officeDocument/2006/relationships/image" Target="../media/image19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3.png"/><Relationship Id="rId31" Type="http://schemas.openxmlformats.org/officeDocument/2006/relationships/image" Target="../media/image33.png"/><Relationship Id="rId4" Type="http://schemas.openxmlformats.org/officeDocument/2006/relationships/image" Target="../media/image9.png"/><Relationship Id="rId9" Type="http://schemas.microsoft.com/office/2007/relationships/hdphoto" Target="../media/hdphoto1.wdp"/><Relationship Id="rId14" Type="http://schemas.openxmlformats.org/officeDocument/2006/relationships/image" Target="../media/image18.png"/><Relationship Id="rId22" Type="http://schemas.openxmlformats.org/officeDocument/2006/relationships/image" Target="../media/image25.jpeg"/><Relationship Id="rId27" Type="http://schemas.openxmlformats.org/officeDocument/2006/relationships/image" Target="../media/image30.png"/><Relationship Id="rId30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10335885" cy="2971801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метода ментальных карт </a:t>
            </a:r>
            <a:b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работе с детьми</a:t>
            </a:r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1144" y="4053730"/>
            <a:ext cx="6400800" cy="194733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Автор: воспитатель МДОУ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ДС №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Мехрабян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С. С.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294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ментальные карты - картинки\img6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331069" y="-1077193"/>
            <a:ext cx="6381328" cy="9025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446" y="315312"/>
            <a:ext cx="10808850" cy="57701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Наглядность ментальных карт вызывает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ребенка желание высказаться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развивает связную речь, пополняет словарный запас, дети учатся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самостоятельно и последовательно излагать свои мысли, становятся более активными при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разговоре. 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06933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779" y="520262"/>
            <a:ext cx="1124081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Развиваются процессы мышления: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умение анализировать;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обобщать;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устанавливать причинно – следственные связи;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строить логические цепочки рассуждений;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доказывать;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выдвигать гипотезы;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творческие способности;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воображение.</a:t>
            </a:r>
          </a:p>
          <a:p>
            <a:pPr>
              <a:buFont typeface="Wingdings" pitchFamily="2" charset="2"/>
              <a:buChar char="Ø"/>
            </a:pP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0"/>
            <a:ext cx="10525071" cy="67437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000" b="1" u="sng" dirty="0">
                <a:latin typeface="Times New Roman" pitchFamily="18" charset="0"/>
                <a:cs typeface="Times New Roman" pitchFamily="18" charset="0"/>
              </a:rPr>
              <a:t>Результативность применения метода интеллект-карт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достигается: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Наглядностью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проблему с ее многочисленными сторонами можно окинуть одним взглядом;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Привлекательностью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хорошая интеллект-карта имеет свою эстетику, ее рассматривать не только интересно, но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приятно;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Запоминаемостью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благодаря работе обоих полушарий мозга, использованию образов и цвета интеллект-карта легко запоминается;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Своевременностью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интеллект-карта помогает выявить недостаток информации и понять, какой информации не хватает;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Творчеством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интеллект-карта стимулирует творчество, помогает найти нестандартные пути решения 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Возможностью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пересмотра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пересмотр интеллект-карт через некоторое время помогает усвоить картину в целом, запомнить ее, а также увидеть новые идеи. </a:t>
            </a:r>
          </a:p>
        </p:txBody>
      </p:sp>
    </p:spTree>
    <p:extLst>
      <p:ext uri="{BB962C8B-B14F-4D97-AF65-F5344CB8AC3E}">
        <p14:creationId xmlns:p14="http://schemas.microsoft.com/office/powerpoint/2010/main" xmlns="" val="85088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9091" y="551794"/>
            <a:ext cx="10783612" cy="5539974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7300" b="1" u="sng" dirty="0">
                <a:latin typeface="Times New Roman" pitchFamily="18" charset="0"/>
                <a:cs typeface="Times New Roman" pitchFamily="18" charset="0"/>
              </a:rPr>
              <a:t>Закрепление и обобщение </a:t>
            </a:r>
            <a:r>
              <a:rPr lang="ru-RU" sz="7300" b="1" u="sng" dirty="0" smtClean="0">
                <a:latin typeface="Times New Roman" pitchFamily="18" charset="0"/>
                <a:cs typeface="Times New Roman" pitchFamily="18" charset="0"/>
              </a:rPr>
              <a:t>материала </a:t>
            </a:r>
          </a:p>
          <a:p>
            <a:pPr marL="0" indent="0" algn="ctr">
              <a:buNone/>
            </a:pP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интеллект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- карты может являться итоговой работой по изученным темам. </a:t>
            </a:r>
          </a:p>
          <a:p>
            <a:pPr>
              <a:buFont typeface="Wingdings" pitchFamily="2" charset="2"/>
              <a:buChar char="Ø"/>
            </a:pP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Выполняя данное задание, дети развивают умение выделить главную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мысль, припоминание изученного или выявление уровня знаний,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пополняется активный и пассивный словарь по изученной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теме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, развиваются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умения составлять и распространять предложения, развиваются процессы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мышления – анализ, синтез, аналогия,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обобщение, сравнение, </a:t>
            </a:r>
            <a:r>
              <a:rPr lang="ru-RU" sz="5100" dirty="0" err="1" smtClean="0">
                <a:latin typeface="Times New Roman" pitchFamily="18" charset="0"/>
                <a:cs typeface="Times New Roman" pitchFamily="18" charset="0"/>
              </a:rPr>
              <a:t>сериация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, классификация. </a:t>
            </a:r>
            <a:endParaRPr lang="ru-RU" sz="51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Работа проводится, как индивидуально, так и фронтально.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3924" y="436032"/>
            <a:ext cx="8534400" cy="1507067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166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475" t="6942" r="11322" b="31367"/>
          <a:stretch/>
        </p:blipFill>
        <p:spPr>
          <a:xfrm>
            <a:off x="10463134" y="149564"/>
            <a:ext cx="1533993" cy="12822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837718">
            <a:off x="8402903" y="68704"/>
            <a:ext cx="925799" cy="9257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54408" y="2226217"/>
            <a:ext cx="1356193" cy="10307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21310" y="57205"/>
            <a:ext cx="1223572" cy="91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049" t="3266" r="13033" b="9600"/>
          <a:stretch/>
        </p:blipFill>
        <p:spPr>
          <a:xfrm>
            <a:off x="7710839" y="3760890"/>
            <a:ext cx="1247021" cy="107224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31" r="33603"/>
          <a:stretch/>
        </p:blipFill>
        <p:spPr>
          <a:xfrm>
            <a:off x="8618086" y="2209814"/>
            <a:ext cx="1035323" cy="1253069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 rot="20972030">
            <a:off x="8046706" y="1548967"/>
            <a:ext cx="1443847" cy="63777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2327553">
            <a:off x="10496144" y="2868461"/>
            <a:ext cx="818418" cy="224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rot="20487429">
            <a:off x="9227728" y="715275"/>
            <a:ext cx="252652" cy="7269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8981051">
            <a:off x="10245900" y="1169821"/>
            <a:ext cx="650624" cy="266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977334">
            <a:off x="10549076" y="2149236"/>
            <a:ext cx="698727" cy="2912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16547" b="98082" l="9592" r="89688">
                        <a14:backgroundMark x1="48681" y1="27098" x2="48681" y2="270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8236" y="-128805"/>
            <a:ext cx="1731264" cy="173126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703" y="5628147"/>
            <a:ext cx="1238325" cy="92874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388" r="15336"/>
          <a:stretch/>
        </p:blipFill>
        <p:spPr>
          <a:xfrm>
            <a:off x="93560" y="4492195"/>
            <a:ext cx="1049311" cy="92874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40603" y="3903995"/>
            <a:ext cx="1352834" cy="899305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6613" y="277988"/>
            <a:ext cx="992835" cy="99283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70" y="1503328"/>
            <a:ext cx="1213681" cy="77705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5" r="32694"/>
          <a:stretch/>
        </p:blipFill>
        <p:spPr>
          <a:xfrm>
            <a:off x="2625500" y="279484"/>
            <a:ext cx="2098479" cy="1184087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569" t="14965" r="14740" b="2599"/>
          <a:stretch/>
        </p:blipFill>
        <p:spPr>
          <a:xfrm>
            <a:off x="93560" y="3246299"/>
            <a:ext cx="999208" cy="80228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2438" y="5505389"/>
            <a:ext cx="1542219" cy="983294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7120" y="2922730"/>
            <a:ext cx="1559800" cy="879554"/>
          </a:xfrm>
          <a:prstGeom prst="rect">
            <a:avLst/>
          </a:prstGeom>
        </p:spPr>
      </p:pic>
      <p:sp>
        <p:nvSpPr>
          <p:cNvPr id="36" name="Стрелка влево 35"/>
          <p:cNvSpPr/>
          <p:nvPr/>
        </p:nvSpPr>
        <p:spPr>
          <a:xfrm rot="21134639">
            <a:off x="2833517" y="2336059"/>
            <a:ext cx="2518274" cy="641879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верх 37"/>
          <p:cNvSpPr/>
          <p:nvPr/>
        </p:nvSpPr>
        <p:spPr>
          <a:xfrm rot="20538143">
            <a:off x="1986872" y="1266914"/>
            <a:ext cx="238584" cy="87094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верх 38"/>
          <p:cNvSpPr/>
          <p:nvPr/>
        </p:nvSpPr>
        <p:spPr>
          <a:xfrm rot="19167095">
            <a:off x="1348007" y="1377719"/>
            <a:ext cx="337129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лево 39"/>
          <p:cNvSpPr/>
          <p:nvPr/>
        </p:nvSpPr>
        <p:spPr>
          <a:xfrm rot="2340016">
            <a:off x="706526" y="2314600"/>
            <a:ext cx="978408" cy="3517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18558862">
            <a:off x="2245850" y="1656393"/>
            <a:ext cx="978408" cy="3299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низ 41"/>
          <p:cNvSpPr/>
          <p:nvPr/>
        </p:nvSpPr>
        <p:spPr>
          <a:xfrm rot="16854495">
            <a:off x="2788806" y="3192167"/>
            <a:ext cx="351645" cy="8189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низ 42"/>
          <p:cNvSpPr/>
          <p:nvPr/>
        </p:nvSpPr>
        <p:spPr>
          <a:xfrm rot="19256251">
            <a:off x="2820066" y="3859441"/>
            <a:ext cx="317432" cy="15344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низ 43"/>
          <p:cNvSpPr/>
          <p:nvPr/>
        </p:nvSpPr>
        <p:spPr>
          <a:xfrm rot="21091220">
            <a:off x="2287654" y="3996958"/>
            <a:ext cx="294562" cy="14345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низ 44"/>
          <p:cNvSpPr/>
          <p:nvPr/>
        </p:nvSpPr>
        <p:spPr>
          <a:xfrm rot="977706">
            <a:off x="1522265" y="3920340"/>
            <a:ext cx="360973" cy="15068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вниз 45"/>
          <p:cNvSpPr/>
          <p:nvPr/>
        </p:nvSpPr>
        <p:spPr>
          <a:xfrm rot="2204690">
            <a:off x="1213687" y="3778557"/>
            <a:ext cx="325172" cy="9103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вниз 46"/>
          <p:cNvSpPr/>
          <p:nvPr/>
        </p:nvSpPr>
        <p:spPr>
          <a:xfrm rot="5400000">
            <a:off x="1013207" y="2758968"/>
            <a:ext cx="289662" cy="709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 xmlns="">
                  <a14:imgLayer r:embed="rId20">
                    <a14:imgEffect>
                      <a14:backgroundRemoval t="1429" b="96667" l="0" r="96139">
                        <a14:foregroundMark x1="55985" y1="52381" x2="94208" y2="39048"/>
                        <a14:foregroundMark x1="59459" y1="54762" x2="79537" y2="49524"/>
                        <a14:foregroundMark x1="82239" y1="81429" x2="96139" y2="42381"/>
                        <a14:foregroundMark x1="32819" y1="74762" x2="32819" y2="74762"/>
                        <a14:foregroundMark x1="18919" y1="80476" x2="3861" y2="39048"/>
                        <a14:foregroundMark x1="3475" y1="37143" x2="8880" y2="28571"/>
                        <a14:foregroundMark x1="91506" y1="30476" x2="96139" y2="41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34" y="2166495"/>
            <a:ext cx="806048" cy="6535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98" t="8284" r="13200" b="4644"/>
          <a:stretch/>
        </p:blipFill>
        <p:spPr>
          <a:xfrm>
            <a:off x="4950144" y="1043043"/>
            <a:ext cx="3568027" cy="2604398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1269538" y="3256924"/>
            <a:ext cx="908853" cy="10850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42406" y="4517602"/>
            <a:ext cx="903337" cy="9033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33096" y="5482486"/>
            <a:ext cx="2166935" cy="12200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37858" y="5415138"/>
            <a:ext cx="1358221" cy="13048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Стрелка вниз 16"/>
          <p:cNvSpPr/>
          <p:nvPr/>
        </p:nvSpPr>
        <p:spPr>
          <a:xfrm rot="19793083">
            <a:off x="10647688" y="2692153"/>
            <a:ext cx="334345" cy="19749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74739" y="5440547"/>
            <a:ext cx="1359830" cy="849894"/>
          </a:xfrm>
          <a:prstGeom prst="rect">
            <a:avLst/>
          </a:prstGeom>
        </p:spPr>
      </p:pic>
      <p:sp>
        <p:nvSpPr>
          <p:cNvPr id="18" name="Стрелка вправо 17"/>
          <p:cNvSpPr/>
          <p:nvPr/>
        </p:nvSpPr>
        <p:spPr>
          <a:xfrm rot="1457539">
            <a:off x="2539664" y="3835312"/>
            <a:ext cx="978408" cy="314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74824" y="1320141"/>
            <a:ext cx="1298279" cy="973709"/>
          </a:xfrm>
          <a:prstGeom prst="rect">
            <a:avLst/>
          </a:prstGeom>
        </p:spPr>
      </p:pic>
      <p:sp>
        <p:nvSpPr>
          <p:cNvPr id="20" name="Стрелка вправо 19"/>
          <p:cNvSpPr/>
          <p:nvPr/>
        </p:nvSpPr>
        <p:spPr>
          <a:xfrm>
            <a:off x="10673255" y="1625429"/>
            <a:ext cx="721302" cy="3642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0759" y="4833964"/>
            <a:ext cx="1010335" cy="13428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7" name="Стрелка влево 36"/>
          <p:cNvSpPr/>
          <p:nvPr/>
        </p:nvSpPr>
        <p:spPr>
          <a:xfrm rot="15304120">
            <a:off x="9298167" y="3968184"/>
            <a:ext cx="2587545" cy="31306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9" cstate="print">
            <a:extLst>
              <a:ext uri="{BEBA8EAE-BF5A-486C-A8C5-ECC9F3942E4B}">
                <a14:imgProps xmlns:a14="http://schemas.microsoft.com/office/drawing/2010/main" xmlns="">
                  <a14:imgLayer r:embed="rId30">
                    <a14:imgEffect>
                      <a14:backgroundRemoval t="2514" b="100000" l="9644" r="897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205" y="1714435"/>
            <a:ext cx="2532106" cy="23537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77307" y="1191839"/>
            <a:ext cx="2292231" cy="1764323"/>
          </a:xfrm>
          <a:prstGeom prst="rect">
            <a:avLst/>
          </a:prstGeom>
        </p:spPr>
      </p:pic>
      <p:sp>
        <p:nvSpPr>
          <p:cNvPr id="49" name="Стрелка влево 48"/>
          <p:cNvSpPr/>
          <p:nvPr/>
        </p:nvSpPr>
        <p:spPr>
          <a:xfrm rot="16830005">
            <a:off x="8370636" y="4077395"/>
            <a:ext cx="2998937" cy="3126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лево 49"/>
          <p:cNvSpPr/>
          <p:nvPr/>
        </p:nvSpPr>
        <p:spPr>
          <a:xfrm rot="18178184">
            <a:off x="7920603" y="3911609"/>
            <a:ext cx="2782683" cy="39515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7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545" y="315310"/>
            <a:ext cx="11647615" cy="610048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Правила работы </a:t>
            </a:r>
          </a:p>
          <a:p>
            <a:pPr marL="0" indent="0" algn="ctr">
              <a:buNone/>
            </a:pP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с интеллектуальными картами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Техника кажется знакомой и понятной, однако приведенные ниже правила помогают существенно повысить ее эффективность.</a:t>
            </a:r>
          </a:p>
          <a:p>
            <a:pPr>
              <a:buFont typeface="Wingdings" pitchFamily="2" charset="2"/>
              <a:buChar char="Ø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Располагайте лист горизонтально – такую карту будет удобнее читать;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ишите одно слово на одной ветви;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100" dirty="0" smtClean="0"/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Писать разборчиво; рисунки, фотографии и др. подбирать с четким изображением.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Ключевые слова размещайте прямо на линиях, отображающих их взаимосвязь.</a:t>
            </a:r>
          </a:p>
          <a:p>
            <a:pPr>
              <a:buFont typeface="Wingdings" pitchFamily="2" charset="2"/>
              <a:buChar char="Ø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Располагайте ветви равномерно – не оставляйте пустого места и не размещайте ветви слишком плотно.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891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0"/>
            <a:ext cx="10730022" cy="56125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Как использовать интеллектуальные карты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самообучении.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создания идей.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Чтобы разобраться в новой области.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Чтобы представить большое количество информации в емкой форме.</a:t>
            </a:r>
          </a:p>
          <a:p>
            <a:pPr>
              <a:buFont typeface="Wingdings" pitchFamily="2" charset="2"/>
              <a:buChar char="Ø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841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11045333" cy="5951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современном мире с большим потоком информации, применение интеллект-карт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непосредственной образовательной деятельности дошкольников даёт положительные результаты. 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условиях реализации ФГОС использование интеллект-карты позволяет осуществлять интеграцию областей: коммуникация, познание и социализация.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 интеллект карт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является универсальным способом познания окружающего мира и знаний, накопленных человеком, формирует преемственность между детским садом и школой.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9252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8993" y="441433"/>
            <a:ext cx="10468303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Старайтесь получать удовольствие от самого процесса рисования интеллектуальной карты. 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Сделайте свою карту красивой – аккуратный текст или рисунки, ровные линии….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Разумеется, степень «красоты» может варьироваться в зависимости от задачи, однако не жалейте времени, особенно в начале освоения техники.</a:t>
            </a:r>
          </a:p>
          <a:p>
            <a:pPr>
              <a:buNone/>
            </a:pP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644577"/>
            <a:ext cx="10966505" cy="5929643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ментальная </a:t>
            </a: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карта</a:t>
            </a:r>
            <a:r>
              <a:rPr lang="ru-RU" sz="4400" b="1" u="sng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b="1" u="sng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Интеллектуальная  </a:t>
            </a:r>
            <a:r>
              <a:rPr lang="ru-RU" sz="4400" b="1" u="sng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карта </a:t>
            </a: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карта мыслей, ассоциативная карта) – </a:t>
            </a:r>
            <a:b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техника визуализации мышления.  </a:t>
            </a:r>
            <a:b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Это </a:t>
            </a:r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уникальный и простой метод 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запоминания  и  систематизации 	информации</a:t>
            </a:r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 помощью 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которого 	развиваются </a:t>
            </a:r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творческие</a:t>
            </a:r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	так </a:t>
            </a:r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речевые 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способности детей, 	активизируется память </a:t>
            </a:r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r>
              <a:rPr lang="ru-RU" sz="4000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048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1434" y="299544"/>
            <a:ext cx="113669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с интеллектуальными картами в средней группе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09988" y="3244334"/>
            <a:ext cx="1192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2607" y="520261"/>
            <a:ext cx="1105162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Вывод по работе </a:t>
            </a:r>
          </a:p>
          <a:p>
            <a:pPr algn="ctr"/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интеллектуальными картами </a:t>
            </a:r>
          </a:p>
          <a:p>
            <a:pPr algn="ctr"/>
            <a:r>
              <a:rPr lang="ru-RU" sz="40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 детьми средней группы</a:t>
            </a:r>
          </a:p>
          <a:p>
            <a:endParaRPr lang="ru-RU" sz="4000" b="1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1433" y="2916620"/>
            <a:ext cx="1120928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успешно усваивают информацию , чаще стали самостоятельно высказываться, более последовательно излагают свои мысли, стали более активными при разговоре.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902" y="1387366"/>
            <a:ext cx="11507788" cy="48400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sz="4000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    Акименко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В.М.Применение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интеллектуальных карт в процессе обучения дошкольников/Журнал Начальная школа, вып.7/12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  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Бьюзен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Т.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Супермышление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/ Тони и Барри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Бьюзен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– Минск, 2008. 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   Сохина, Ф.А. Развитие речи детей дошкольного возраста / Ф.А. Сохина. – М., 1984. 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4.   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Швайко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Г.С. Игры и игровые упражнения для развития речи / Г.С.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Швайко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– М., 1983. </a:t>
            </a:r>
          </a:p>
          <a:p>
            <a:pPr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5.     Сумина В.А., ГБОУ СО «ЦПМСС «Речевой центр» 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08496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3394" y="1513489"/>
            <a:ext cx="88444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ЛЕКЦИЯ!!!\Tony-Buzan_6515_139239150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3231" y="2720873"/>
            <a:ext cx="2847255" cy="381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2248" y="252248"/>
            <a:ext cx="8891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Тони </a:t>
            </a:r>
            <a:r>
              <a:rPr lang="ru-RU" sz="3600" b="1" u="sng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Бьюзен</a:t>
            </a:r>
            <a:r>
              <a:rPr lang="ru-RU" sz="36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известный писатель, лектор и консультант по вопросам интеллекта, психологии обучения и проблем мышления.</a:t>
            </a:r>
            <a:r>
              <a:rPr lang="ru-RU" sz="3600" dirty="0" smtClean="0">
                <a:solidFill>
                  <a:schemeClr val="bg1"/>
                </a:solidFill>
              </a:rPr>
              <a:t> 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35517" y="2136339"/>
            <a:ext cx="729943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Разработал правила и принципы конструкции ментальных карт;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Систематизировал использование ментальных карт;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Приложил массу усилий для популяризации и распространения данной технологии;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Создал собственное программное обеспечение для поддержки создания ментальных карт под названием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iMindMap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декабре 2006 года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3528" y="334879"/>
            <a:ext cx="64146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Валентиной Михайловной Акименко,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9916" y="944432"/>
            <a:ext cx="3489915" cy="526463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46461" y="1961224"/>
            <a:ext cx="6074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кандидата педагогических наук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10888195" cy="55950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ментальных карт (интеллект-карт)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основывается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наглядно-образном мышлении ребенка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который является основным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дошкольном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возрасте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351959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10840381" cy="569923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Алгоритм создания интеллектуальной карты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центре листа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пишется (рисунок, аппликация, фотография) одним словом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главная тема, которой посвящена карта. Ее можно заключить  в круг (овал).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 темы рисуются ветви, на них располагаются ключевые слова (рисунки, аппликации, фотографии), которые с ней связанны.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Карта продолжается расширяться, добавляя к уже нарисованным ветвям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подветви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 ключевыми словами (рисунками и т.д.), пока тема не будет исчерпана.</a:t>
            </a:r>
          </a:p>
          <a:p>
            <a:pPr>
              <a:buFont typeface="Wingdings" pitchFamily="2" charset="2"/>
              <a:buChar char="Ø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393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0350" y="495520"/>
            <a:ext cx="8250711" cy="6059116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4619297" y="2727435"/>
            <a:ext cx="3310758" cy="1150882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ВЕСНА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ментальные карты - картинки\detsad-138679-14112269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9004" y="297843"/>
            <a:ext cx="8741644" cy="6560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ментальные карты - картинки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1359</TotalTime>
  <Words>791</Words>
  <Application>Microsoft Office PowerPoint</Application>
  <PresentationFormat>Произвольный</PresentationFormat>
  <Paragraphs>78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Сектор</vt:lpstr>
      <vt:lpstr>Применение метода ментальных карт  в работе с детьми</vt:lpstr>
      <vt:lpstr>ментальная карта (Интеллектуальная  карта , карта мыслей, ассоциативная карта) –    это техника визуализации мышления.    Это уникальный и простой метод  запоминания  и  систематизации  информации, с помощью которого  развиваются как  творческие,   так и речевые способности детей,  активизируется память и мышление.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cp:lastModifiedBy>79834165976</cp:lastModifiedBy>
  <cp:revision>99</cp:revision>
  <dcterms:created xsi:type="dcterms:W3CDTF">2015-01-01T09:23:28Z</dcterms:created>
  <dcterms:modified xsi:type="dcterms:W3CDTF">2021-11-09T04:25:03Z</dcterms:modified>
</cp:coreProperties>
</file>